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9" r:id="rId3"/>
    <p:sldId id="265" r:id="rId4"/>
    <p:sldId id="266" r:id="rId5"/>
    <p:sldId id="258" r:id="rId6"/>
    <p:sldId id="262" r:id="rId7"/>
    <p:sldId id="260" r:id="rId8"/>
    <p:sldId id="263" r:id="rId9"/>
    <p:sldId id="267" r:id="rId10"/>
    <p:sldId id="268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97" d="100"/>
          <a:sy n="97" d="100"/>
        </p:scale>
        <p:origin x="-330" y="-10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ZZ3nbX6qO6YgzSr4I_-V0L8ennxXod7t/view?usp=shar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5945972" y="1219200"/>
            <a:ext cx="8143653" cy="2828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6561"/>
              </a:lnSpc>
            </a:pPr>
            <a:r>
              <a:rPr lang="en-GB" sz="4000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Unlocking Opportunities for Success: A Comprehensive Analysis of </a:t>
            </a:r>
            <a:r>
              <a:rPr lang="en-GB" sz="4000" b="1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DICE</a:t>
            </a:r>
            <a:r>
              <a:rPr lang="en-GB" sz="4000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Events Company</a:t>
            </a:r>
            <a:endParaRPr lang="en-US" sz="4000" dirty="0">
              <a:solidFill>
                <a:srgbClr val="476FD6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319599" y="577262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7484" y="147484"/>
            <a:ext cx="14315768" cy="79056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2" name="Picture 11" descr="22244_urtw.jpg"/>
          <p:cNvPicPr>
            <a:picLocks noChangeAspect="1"/>
          </p:cNvPicPr>
          <p:nvPr/>
        </p:nvPicPr>
        <p:blipFill>
          <a:blip r:embed="rId4"/>
          <a:srcRect l="18927" r="18644"/>
          <a:stretch>
            <a:fillRect/>
          </a:stretch>
        </p:blipFill>
        <p:spPr>
          <a:xfrm>
            <a:off x="11587315" y="5469412"/>
            <a:ext cx="2172929" cy="2101631"/>
          </a:xfrm>
          <a:prstGeom prst="diamond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2"/>
          <p:cNvSpPr/>
          <p:nvPr/>
        </p:nvSpPr>
        <p:spPr>
          <a:xfrm>
            <a:off x="774204" y="2536723"/>
            <a:ext cx="7966674" cy="165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11500" dirty="0" smtClean="0">
                <a:latin typeface="Bahnschrift" pitchFamily="34" charset="0"/>
                <a:ea typeface="Raleway" pitchFamily="34" charset="-122"/>
                <a:cs typeface="Raleway" pitchFamily="34" charset="-120"/>
              </a:rPr>
              <a:t>Thank You</a:t>
            </a:r>
            <a:endParaRPr lang="en-US" sz="11500" dirty="0">
              <a:latin typeface="Bahnschrift" pitchFamily="34" charset="0"/>
            </a:endParaRPr>
          </a:p>
        </p:txBody>
      </p:sp>
      <p:pic>
        <p:nvPicPr>
          <p:cNvPr id="3" name="Picture 2" descr="22244_urtw.jpg"/>
          <p:cNvPicPr>
            <a:picLocks noChangeAspect="1"/>
          </p:cNvPicPr>
          <p:nvPr/>
        </p:nvPicPr>
        <p:blipFill>
          <a:blip r:embed="rId2"/>
          <a:srcRect l="18927" r="18644"/>
          <a:stretch>
            <a:fillRect/>
          </a:stretch>
        </p:blipFill>
        <p:spPr>
          <a:xfrm>
            <a:off x="9343902" y="3362633"/>
            <a:ext cx="4005330" cy="3873909"/>
          </a:xfrm>
          <a:prstGeom prst="diamond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47484" y="147484"/>
            <a:ext cx="14315768" cy="79056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2"/>
          <p:cNvSpPr/>
          <p:nvPr/>
        </p:nvSpPr>
        <p:spPr>
          <a:xfrm>
            <a:off x="147484" y="285135"/>
            <a:ext cx="5836920" cy="5370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GB" sz="3600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Purpose and Scope of the Presentation:</a:t>
            </a:r>
            <a:endParaRPr lang="en-US" sz="3600" dirty="0">
              <a:solidFill>
                <a:srgbClr val="476FD6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7484" y="147484"/>
            <a:ext cx="14315768" cy="79056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4" name="Picture 3" descr="22244_urtw.jpg"/>
          <p:cNvPicPr>
            <a:picLocks noChangeAspect="1"/>
          </p:cNvPicPr>
          <p:nvPr/>
        </p:nvPicPr>
        <p:blipFill>
          <a:blip r:embed="rId2"/>
          <a:srcRect l="18927" r="18644"/>
          <a:stretch>
            <a:fillRect/>
          </a:stretch>
        </p:blipFill>
        <p:spPr>
          <a:xfrm>
            <a:off x="13684277" y="7333414"/>
            <a:ext cx="660988" cy="639300"/>
          </a:xfrm>
          <a:prstGeom prst="diamond">
            <a:avLst/>
          </a:prstGeom>
        </p:spPr>
      </p:pic>
      <p:sp>
        <p:nvSpPr>
          <p:cNvPr id="5" name="Text 9"/>
          <p:cNvSpPr/>
          <p:nvPr/>
        </p:nvSpPr>
        <p:spPr>
          <a:xfrm>
            <a:off x="474664" y="1101213"/>
            <a:ext cx="13745497" cy="8750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GB" sz="1500" dirty="0" smtClean="0"/>
              <a:t>The purpose of this presentation is to analyze the financial and operational performance of DICE a leading live events company in United States and provide strategic insights to enhance its future success. The scope of this presentation encompasses:</a:t>
            </a:r>
            <a:endParaRPr lang="en-US" sz="1500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51413" y="2123768"/>
            <a:ext cx="1204255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GB" b="1" dirty="0" smtClean="0"/>
              <a:t>Current Business Assessment:</a:t>
            </a:r>
            <a:endParaRPr lang="en-GB" dirty="0" smtClean="0"/>
          </a:p>
          <a:p>
            <a:pPr lvl="1">
              <a:buFont typeface="Courier New" pitchFamily="49" charset="0"/>
              <a:buChar char="o"/>
            </a:pPr>
            <a:r>
              <a:rPr lang="en-GB" dirty="0" smtClean="0"/>
              <a:t>Evaluating profitability trends, occupancy rates and attendee metrics.</a:t>
            </a:r>
          </a:p>
          <a:p>
            <a:pPr lvl="1">
              <a:buFont typeface="Courier New" pitchFamily="49" charset="0"/>
              <a:buChar char="o"/>
            </a:pPr>
            <a:r>
              <a:rPr lang="en-GB" dirty="0" smtClean="0"/>
              <a:t>Analyzing the impact of expansion strategies and venue costs on financial performance.</a:t>
            </a:r>
          </a:p>
          <a:p>
            <a:pPr lvl="1"/>
            <a:endParaRPr lang="en-GB" dirty="0" smtClean="0"/>
          </a:p>
          <a:p>
            <a:pPr>
              <a:buFont typeface="Wingdings" pitchFamily="2" charset="2"/>
              <a:buChar char="v"/>
            </a:pPr>
            <a:r>
              <a:rPr lang="en-GB" b="1" dirty="0" smtClean="0"/>
              <a:t>Data-Driven Insights:</a:t>
            </a:r>
            <a:endParaRPr lang="en-GB" dirty="0" smtClean="0"/>
          </a:p>
          <a:p>
            <a:pPr lvl="1">
              <a:buFont typeface="Courier New" pitchFamily="49" charset="0"/>
              <a:buChar char="o"/>
            </a:pPr>
            <a:r>
              <a:rPr lang="en-GB" dirty="0" smtClean="0"/>
              <a:t>Uncovering key drivers influencing business outcomes.</a:t>
            </a:r>
          </a:p>
          <a:p>
            <a:pPr lvl="1">
              <a:buFont typeface="Courier New" pitchFamily="49" charset="0"/>
              <a:buChar char="o"/>
            </a:pPr>
            <a:r>
              <a:rPr lang="en-GB" dirty="0" smtClean="0"/>
              <a:t>Presenting actionable recommendations for optimizing profitability and market reach.</a:t>
            </a:r>
          </a:p>
          <a:p>
            <a:pPr lvl="1"/>
            <a:endParaRPr lang="en-GB" dirty="0" smtClean="0"/>
          </a:p>
          <a:p>
            <a:pPr>
              <a:buFont typeface="Wingdings" pitchFamily="2" charset="2"/>
              <a:buChar char="v"/>
            </a:pPr>
            <a:r>
              <a:rPr lang="en-GB" b="1" dirty="0" smtClean="0"/>
              <a:t>Utilizing Advanced Technologies:</a:t>
            </a:r>
            <a:endParaRPr lang="en-GB" dirty="0" smtClean="0"/>
          </a:p>
          <a:p>
            <a:pPr lvl="1">
              <a:buFont typeface="Courier New" pitchFamily="49" charset="0"/>
              <a:buChar char="o"/>
            </a:pPr>
            <a:r>
              <a:rPr lang="en-GB" dirty="0" smtClean="0"/>
              <a:t>Exploring the potential of AI and machine learning for personalized event planning.</a:t>
            </a:r>
          </a:p>
          <a:p>
            <a:pPr lvl="1">
              <a:buFont typeface="Courier New" pitchFamily="49" charset="0"/>
              <a:buChar char="o"/>
            </a:pPr>
            <a:r>
              <a:rPr lang="en-GB" dirty="0" smtClean="0"/>
              <a:t>Enhancing audience engagement through tailored event experiences.</a:t>
            </a:r>
          </a:p>
          <a:p>
            <a:pPr lvl="1"/>
            <a:endParaRPr lang="en-GB" dirty="0" smtClean="0"/>
          </a:p>
          <a:p>
            <a:pPr>
              <a:buFont typeface="Wingdings" pitchFamily="2" charset="2"/>
              <a:buChar char="v"/>
            </a:pPr>
            <a:r>
              <a:rPr lang="en-GB" b="1" dirty="0" smtClean="0"/>
              <a:t>Future Strategies:</a:t>
            </a:r>
            <a:endParaRPr lang="en-GB" dirty="0" smtClean="0"/>
          </a:p>
          <a:p>
            <a:pPr lvl="1">
              <a:buFont typeface="Courier New" pitchFamily="49" charset="0"/>
              <a:buChar char="o"/>
            </a:pPr>
            <a:r>
              <a:rPr lang="en-GB" dirty="0" smtClean="0"/>
              <a:t>Suggesting approaches to reengage audiences and stabilize profitability.</a:t>
            </a:r>
          </a:p>
          <a:p>
            <a:pPr lvl="1">
              <a:buFont typeface="Courier New" pitchFamily="49" charset="0"/>
              <a:buChar char="o"/>
            </a:pPr>
            <a:r>
              <a:rPr lang="en-GB" dirty="0" smtClean="0"/>
              <a:t>Identifying opportunities for strategic expansion and market selection.</a:t>
            </a:r>
          </a:p>
          <a:p>
            <a:pPr lvl="1"/>
            <a:endParaRPr lang="en-GB" dirty="0" smtClean="0"/>
          </a:p>
          <a:p>
            <a:pPr>
              <a:buFont typeface="Wingdings" pitchFamily="2" charset="2"/>
              <a:buChar char="v"/>
            </a:pPr>
            <a:r>
              <a:rPr lang="en-GB" b="1" dirty="0" smtClean="0"/>
              <a:t>Presentation Goals:</a:t>
            </a:r>
            <a:endParaRPr lang="en-GB" dirty="0" smtClean="0"/>
          </a:p>
          <a:p>
            <a:pPr lvl="1">
              <a:buFont typeface="Courier New" pitchFamily="49" charset="0"/>
              <a:buChar char="o"/>
            </a:pPr>
            <a:r>
              <a:rPr lang="en-GB" dirty="0" smtClean="0"/>
              <a:t>Provide a comprehensive overview of the company's current performance.</a:t>
            </a:r>
          </a:p>
          <a:p>
            <a:pPr lvl="1">
              <a:buFont typeface="Courier New" pitchFamily="49" charset="0"/>
              <a:buChar char="o"/>
            </a:pPr>
            <a:r>
              <a:rPr lang="en-GB" dirty="0" smtClean="0"/>
              <a:t>Deliver actionable insights to guide decision-making and drive positive change.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2"/>
          <p:cNvSpPr/>
          <p:nvPr/>
        </p:nvSpPr>
        <p:spPr>
          <a:xfrm>
            <a:off x="147484" y="147484"/>
            <a:ext cx="5836920" cy="5370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GB" sz="3600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Trends in Revenue and Profitability</a:t>
            </a:r>
            <a:endParaRPr lang="en-US" sz="3600" dirty="0">
              <a:solidFill>
                <a:srgbClr val="476FD6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7484" y="147484"/>
            <a:ext cx="14315768" cy="79056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Picture 4" descr="BSA_Dashboar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786" y="917949"/>
            <a:ext cx="12069860" cy="67351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7484" y="7660758"/>
            <a:ext cx="142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/>
              <a:t>Tool Used: Power BI</a:t>
            </a:r>
            <a:endParaRPr 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2841521" y="7799258"/>
            <a:ext cx="89571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50" dirty="0" smtClean="0"/>
              <a:t>Feel free to check out the Power BI dashboard  which gives you the opportunity to explore and interact with the live data visualization on your own system. </a:t>
            </a:r>
            <a:r>
              <a:rPr lang="en-GB" sz="1050" b="1" dirty="0" smtClean="0">
                <a:hlinkClick r:id="rId3"/>
              </a:rPr>
              <a:t>LINK </a:t>
            </a:r>
            <a:endParaRPr lang="en-US" sz="1050" b="1" dirty="0"/>
          </a:p>
        </p:txBody>
      </p:sp>
      <p:pic>
        <p:nvPicPr>
          <p:cNvPr id="8" name="Picture 7" descr="22244_urtw.jpg"/>
          <p:cNvPicPr>
            <a:picLocks noChangeAspect="1"/>
          </p:cNvPicPr>
          <p:nvPr/>
        </p:nvPicPr>
        <p:blipFill>
          <a:blip r:embed="rId4"/>
          <a:srcRect l="18927" r="18644"/>
          <a:stretch>
            <a:fillRect/>
          </a:stretch>
        </p:blipFill>
        <p:spPr>
          <a:xfrm>
            <a:off x="13684277" y="7333414"/>
            <a:ext cx="660988" cy="639300"/>
          </a:xfrm>
          <a:prstGeom prst="diamond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2"/>
          <p:cNvSpPr/>
          <p:nvPr/>
        </p:nvSpPr>
        <p:spPr>
          <a:xfrm>
            <a:off x="147484" y="147484"/>
            <a:ext cx="5836920" cy="5370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GB" sz="3600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Driven Insights</a:t>
            </a: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47484" y="147484"/>
            <a:ext cx="14315768" cy="79056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4297" y="1150374"/>
            <a:ext cx="8554065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GB" b="1" dirty="0" smtClean="0"/>
              <a:t>Profitability Trend:</a:t>
            </a:r>
            <a:r>
              <a:rPr lang="en-GB" dirty="0" smtClean="0"/>
              <a:t> We experienced profitable years until 2012, after which profitability declined. Understanding the factors behind this shift is critical for future success.</a:t>
            </a:r>
          </a:p>
          <a:p>
            <a:endParaRPr lang="en-GB" dirty="0" smtClean="0"/>
          </a:p>
          <a:p>
            <a:pPr>
              <a:buFont typeface="Wingdings" pitchFamily="2" charset="2"/>
              <a:buChar char="Ø"/>
            </a:pPr>
            <a:r>
              <a:rPr lang="en-GB" b="1" dirty="0" smtClean="0"/>
              <a:t>Occupancy Rate Impact:</a:t>
            </a:r>
            <a:r>
              <a:rPr lang="en-GB" dirty="0" smtClean="0"/>
              <a:t> The initial 80% occupancy rate gradually declined to 40% by 2017. Addressing this decline is essential for maintaining audience engagement and revenue.</a:t>
            </a:r>
          </a:p>
          <a:p>
            <a:endParaRPr lang="en-GB" dirty="0" smtClean="0"/>
          </a:p>
          <a:p>
            <a:pPr>
              <a:buFont typeface="Wingdings" pitchFamily="2" charset="2"/>
              <a:buChar char="Ø"/>
            </a:pPr>
            <a:r>
              <a:rPr lang="en-GB" b="1" dirty="0" smtClean="0"/>
              <a:t>Attendees </a:t>
            </a:r>
            <a:r>
              <a:rPr lang="en-GB" b="1" dirty="0" err="1" smtClean="0"/>
              <a:t>vs</a:t>
            </a:r>
            <a:r>
              <a:rPr lang="en-GB" b="1" dirty="0" smtClean="0"/>
              <a:t> Seating:</a:t>
            </a:r>
            <a:r>
              <a:rPr lang="en-GB" dirty="0" smtClean="0"/>
              <a:t> As seating capacity increased, the number of attendees decreased. Balancing capacity with demand is vital to optimize event attendance and revenue.</a:t>
            </a:r>
          </a:p>
          <a:p>
            <a:endParaRPr lang="en-GB" dirty="0" smtClean="0"/>
          </a:p>
          <a:p>
            <a:pPr>
              <a:buFont typeface="Wingdings" pitchFamily="2" charset="2"/>
              <a:buChar char="Ø"/>
            </a:pPr>
            <a:r>
              <a:rPr lang="en-GB" b="1" dirty="0" smtClean="0"/>
              <a:t>Expansion Challenges:</a:t>
            </a:r>
            <a:r>
              <a:rPr lang="en-GB" dirty="0" smtClean="0"/>
              <a:t> Expanding to more cities and events led to financial losses. Careful selection of cities and event frequency is necessary to ensure profitability.</a:t>
            </a:r>
          </a:p>
          <a:p>
            <a:endParaRPr lang="en-GB" dirty="0" smtClean="0"/>
          </a:p>
          <a:p>
            <a:pPr>
              <a:buFont typeface="Wingdings" pitchFamily="2" charset="2"/>
              <a:buChar char="Ø"/>
            </a:pPr>
            <a:r>
              <a:rPr lang="en-GB" b="1" dirty="0" smtClean="0"/>
              <a:t>Venue Cost Management:</a:t>
            </a:r>
            <a:r>
              <a:rPr lang="en-GB" dirty="0" smtClean="0"/>
              <a:t> Rising venue costs affected profitability. Negotiating longer-term agreements with landlords can help stabilize costs and improve financial outlook.</a:t>
            </a:r>
          </a:p>
          <a:p>
            <a:endParaRPr lang="en-GB" dirty="0" smtClean="0"/>
          </a:p>
          <a:p>
            <a:pPr>
              <a:buFont typeface="Wingdings" pitchFamily="2" charset="2"/>
              <a:buChar char="Ø"/>
            </a:pPr>
            <a:r>
              <a:rPr lang="en-GB" b="1" dirty="0" smtClean="0"/>
              <a:t>Strategic City Selection:</a:t>
            </a:r>
            <a:r>
              <a:rPr lang="en-GB" dirty="0" smtClean="0"/>
              <a:t> Focusing on key cities that align with our target audience and market potential is more effective than being present in all cities.</a:t>
            </a:r>
          </a:p>
          <a:p>
            <a:endParaRPr lang="en-GB" dirty="0" smtClean="0"/>
          </a:p>
          <a:p>
            <a:pPr>
              <a:buFont typeface="Wingdings" pitchFamily="2" charset="2"/>
              <a:buChar char="Ø"/>
            </a:pPr>
            <a:r>
              <a:rPr lang="en-GB" b="1" dirty="0" smtClean="0"/>
              <a:t>Quality Over Quantity:</a:t>
            </a:r>
            <a:r>
              <a:rPr lang="en-GB" dirty="0" smtClean="0"/>
              <a:t> Shifting focus from frequent events to high-quality, occasional events can create anticipation and excitement, potentially leading to increased attendance and revenue.</a:t>
            </a:r>
          </a:p>
          <a:p>
            <a:endParaRPr lang="en-US" dirty="0"/>
          </a:p>
        </p:txBody>
      </p:sp>
      <p:pic>
        <p:nvPicPr>
          <p:cNvPr id="7" name="Picture 6" descr="22244_urtw.jpg"/>
          <p:cNvPicPr>
            <a:picLocks noChangeAspect="1"/>
          </p:cNvPicPr>
          <p:nvPr/>
        </p:nvPicPr>
        <p:blipFill>
          <a:blip r:embed="rId3"/>
          <a:srcRect l="18927" r="18644"/>
          <a:stretch>
            <a:fillRect/>
          </a:stretch>
        </p:blipFill>
        <p:spPr>
          <a:xfrm>
            <a:off x="13684277" y="7333414"/>
            <a:ext cx="660988" cy="639300"/>
          </a:xfrm>
          <a:prstGeom prst="diamond">
            <a:avLst/>
          </a:prstGeom>
        </p:spPr>
      </p:pic>
      <p:pic>
        <p:nvPicPr>
          <p:cNvPr id="12" name="Picture 11" descr="406419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4132" y="684541"/>
            <a:ext cx="1260145" cy="1260145"/>
          </a:xfrm>
          <a:prstGeom prst="rect">
            <a:avLst/>
          </a:prstGeom>
        </p:spPr>
      </p:pic>
      <p:pic>
        <p:nvPicPr>
          <p:cNvPr id="15" name="Picture 14" descr="insights-blog-data-data-driven-step-1-content-image-nec_mr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4983" y="2969346"/>
            <a:ext cx="3802985" cy="25923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5813963" y="245806"/>
            <a:ext cx="58369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3600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Current Business Performance</a:t>
            </a:r>
          </a:p>
        </p:txBody>
      </p:sp>
      <p:sp>
        <p:nvSpPr>
          <p:cNvPr id="12" name="Shape 3"/>
          <p:cNvSpPr/>
          <p:nvPr/>
        </p:nvSpPr>
        <p:spPr>
          <a:xfrm>
            <a:off x="6036134" y="1127044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/>
        </p:spPr>
      </p:sp>
      <p:sp>
        <p:nvSpPr>
          <p:cNvPr id="13" name="Text 4"/>
          <p:cNvSpPr/>
          <p:nvPr/>
        </p:nvSpPr>
        <p:spPr>
          <a:xfrm>
            <a:off x="6217467" y="1168716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24" dirty="0"/>
          </a:p>
        </p:txBody>
      </p:sp>
      <p:sp>
        <p:nvSpPr>
          <p:cNvPr id="14" name="Text 5"/>
          <p:cNvSpPr/>
          <p:nvPr/>
        </p:nvSpPr>
        <p:spPr>
          <a:xfrm>
            <a:off x="6758248" y="1203363"/>
            <a:ext cx="578938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GB" sz="2187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Occupancy Rate and Attendee Engagement:</a:t>
            </a:r>
            <a:endParaRPr lang="en-US" sz="2187" dirty="0">
              <a:solidFill>
                <a:srgbClr val="476FD6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15" name="Text 6"/>
          <p:cNvSpPr/>
          <p:nvPr/>
        </p:nvSpPr>
        <p:spPr>
          <a:xfrm>
            <a:off x="6758248" y="1772720"/>
            <a:ext cx="636489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buFont typeface="Arial" pitchFamily="34" charset="0"/>
              <a:buChar char="•"/>
            </a:pPr>
            <a:r>
              <a:rPr lang="en-GB" sz="1600" dirty="0" smtClean="0"/>
              <a:t>Declining occupancy rates from 80% in 2007 to 40% in 2017 indicate a need to</a:t>
            </a:r>
          </a:p>
          <a:p>
            <a:r>
              <a:rPr lang="en-GB" sz="1600" dirty="0" smtClean="0"/>
              <a:t> re-engage audiences.</a:t>
            </a:r>
          </a:p>
          <a:p>
            <a:pPr>
              <a:buFont typeface="Arial" pitchFamily="34" charset="0"/>
              <a:buChar char="•"/>
            </a:pPr>
            <a:r>
              <a:rPr lang="en-GB" sz="1600" dirty="0" smtClean="0"/>
              <a:t>Balancing seating capacity with demand is crucial to optimize attendee turnout and </a:t>
            </a:r>
          </a:p>
          <a:p>
            <a:r>
              <a:rPr lang="en-GB" sz="1600" dirty="0" smtClean="0"/>
              <a:t>revenue generation.</a:t>
            </a:r>
            <a:endParaRPr lang="en-GB" sz="1600" dirty="0"/>
          </a:p>
        </p:txBody>
      </p:sp>
      <p:sp>
        <p:nvSpPr>
          <p:cNvPr id="16" name="Shape 7"/>
          <p:cNvSpPr/>
          <p:nvPr/>
        </p:nvSpPr>
        <p:spPr>
          <a:xfrm>
            <a:off x="6104713" y="286404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/>
        </p:spPr>
      </p:sp>
      <p:sp>
        <p:nvSpPr>
          <p:cNvPr id="17" name="Text 8"/>
          <p:cNvSpPr/>
          <p:nvPr/>
        </p:nvSpPr>
        <p:spPr>
          <a:xfrm>
            <a:off x="6263186" y="290572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24" dirty="0"/>
          </a:p>
        </p:txBody>
      </p:sp>
      <p:sp>
        <p:nvSpPr>
          <p:cNvPr id="18" name="Text 9"/>
          <p:cNvSpPr/>
          <p:nvPr/>
        </p:nvSpPr>
        <p:spPr>
          <a:xfrm>
            <a:off x="6826827" y="294036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187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Expansion Strategy Impact:</a:t>
            </a:r>
            <a:endParaRPr lang="en-US" sz="2187" dirty="0">
              <a:solidFill>
                <a:srgbClr val="476FD6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19" name="Text 10"/>
          <p:cNvSpPr/>
          <p:nvPr/>
        </p:nvSpPr>
        <p:spPr>
          <a:xfrm>
            <a:off x="6826827" y="3509724"/>
            <a:ext cx="67554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buFont typeface="Arial" pitchFamily="34" charset="0"/>
              <a:buChar char="•"/>
            </a:pPr>
            <a:r>
              <a:rPr lang="en-GB" sz="1600" dirty="0" smtClean="0"/>
              <a:t>Expanding to more cities and events resulted in financial losses.</a:t>
            </a:r>
          </a:p>
          <a:p>
            <a:pPr>
              <a:buFont typeface="Arial" pitchFamily="34" charset="0"/>
              <a:buChar char="•"/>
            </a:pPr>
            <a:r>
              <a:rPr lang="en-GB" sz="1600" dirty="0" smtClean="0"/>
              <a:t>Careful selection of cities and events is essential to ensure profitability and strategic growth.</a:t>
            </a:r>
            <a:endParaRPr lang="en-GB" sz="1600" dirty="0"/>
          </a:p>
        </p:txBody>
      </p:sp>
      <p:sp>
        <p:nvSpPr>
          <p:cNvPr id="20" name="Shape 11"/>
          <p:cNvSpPr/>
          <p:nvPr/>
        </p:nvSpPr>
        <p:spPr>
          <a:xfrm>
            <a:off x="6104713" y="416361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/>
        </p:spPr>
      </p:sp>
      <p:sp>
        <p:nvSpPr>
          <p:cNvPr id="21" name="Text 12"/>
          <p:cNvSpPr/>
          <p:nvPr/>
        </p:nvSpPr>
        <p:spPr>
          <a:xfrm>
            <a:off x="6263186" y="420528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24" dirty="0"/>
          </a:p>
        </p:txBody>
      </p:sp>
      <p:sp>
        <p:nvSpPr>
          <p:cNvPr id="22" name="Text 13"/>
          <p:cNvSpPr/>
          <p:nvPr/>
        </p:nvSpPr>
        <p:spPr>
          <a:xfrm>
            <a:off x="6826827" y="423993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187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Venue</a:t>
            </a:r>
            <a:r>
              <a:rPr lang="en-US" sz="2400" b="1" dirty="0" smtClean="0"/>
              <a:t> </a:t>
            </a:r>
            <a:r>
              <a:rPr lang="en-US" sz="2187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Costs and Profitability:</a:t>
            </a:r>
            <a:endParaRPr lang="en-US" sz="2187" dirty="0">
              <a:solidFill>
                <a:srgbClr val="476FD6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23" name="Text 14"/>
          <p:cNvSpPr/>
          <p:nvPr/>
        </p:nvSpPr>
        <p:spPr>
          <a:xfrm>
            <a:off x="6826827" y="4809291"/>
            <a:ext cx="67554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buFont typeface="Arial" pitchFamily="34" charset="0"/>
              <a:buChar char="•"/>
            </a:pPr>
            <a:r>
              <a:rPr lang="en-GB" sz="1600" dirty="0" smtClean="0"/>
              <a:t>Rising venue costs impacted overall profitability.</a:t>
            </a:r>
          </a:p>
          <a:p>
            <a:pPr>
              <a:buFont typeface="Arial" pitchFamily="34" charset="0"/>
              <a:buChar char="•"/>
            </a:pPr>
            <a:r>
              <a:rPr lang="en-GB" sz="1600" dirty="0" smtClean="0"/>
              <a:t>Exploring longer-term agreements with landlords can stabilize costs and improve financial performance.</a:t>
            </a:r>
            <a:endParaRPr lang="en-GB" sz="1600" dirty="0"/>
          </a:p>
        </p:txBody>
      </p:sp>
      <p:sp>
        <p:nvSpPr>
          <p:cNvPr id="24" name="Shape 15"/>
          <p:cNvSpPr/>
          <p:nvPr/>
        </p:nvSpPr>
        <p:spPr>
          <a:xfrm>
            <a:off x="6104714" y="570059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/>
        </p:spPr>
      </p:sp>
      <p:sp>
        <p:nvSpPr>
          <p:cNvPr id="25" name="Text 16"/>
          <p:cNvSpPr/>
          <p:nvPr/>
        </p:nvSpPr>
        <p:spPr>
          <a:xfrm>
            <a:off x="6259377" y="5742265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624" dirty="0"/>
          </a:p>
        </p:txBody>
      </p:sp>
      <p:sp>
        <p:nvSpPr>
          <p:cNvPr id="26" name="Text 17"/>
          <p:cNvSpPr/>
          <p:nvPr/>
        </p:nvSpPr>
        <p:spPr>
          <a:xfrm>
            <a:off x="6826829" y="5742265"/>
            <a:ext cx="620233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187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Market Selection Strategy:</a:t>
            </a:r>
            <a:endParaRPr lang="en-US" sz="2187" dirty="0">
              <a:solidFill>
                <a:srgbClr val="476FD6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27" name="Text 18"/>
          <p:cNvSpPr/>
          <p:nvPr/>
        </p:nvSpPr>
        <p:spPr>
          <a:xfrm>
            <a:off x="6826828" y="6200536"/>
            <a:ext cx="578938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buFont typeface="Arial" pitchFamily="34" charset="0"/>
              <a:buChar char="•"/>
            </a:pPr>
            <a:r>
              <a:rPr lang="en-GB" sz="1600" dirty="0" smtClean="0"/>
              <a:t>Prioritizing key cities that align with our target audience and market potential can enhance </a:t>
            </a:r>
          </a:p>
          <a:p>
            <a:r>
              <a:rPr lang="en-GB" sz="1600" dirty="0" smtClean="0"/>
              <a:t>market penetration and revenue.</a:t>
            </a:r>
            <a:endParaRPr lang="en-US" sz="1750" dirty="0"/>
          </a:p>
        </p:txBody>
      </p:sp>
      <p:sp>
        <p:nvSpPr>
          <p:cNvPr id="29" name="Shape 15"/>
          <p:cNvSpPr/>
          <p:nvPr/>
        </p:nvSpPr>
        <p:spPr>
          <a:xfrm>
            <a:off x="6104714" y="687611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/>
        </p:spPr>
      </p:sp>
      <p:sp>
        <p:nvSpPr>
          <p:cNvPr id="30" name="Text 16"/>
          <p:cNvSpPr/>
          <p:nvPr/>
        </p:nvSpPr>
        <p:spPr>
          <a:xfrm>
            <a:off x="6259377" y="6917782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GB" sz="2624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</a:rPr>
              <a:t>5</a:t>
            </a:r>
            <a:endParaRPr lang="en-US" sz="2624" dirty="0"/>
          </a:p>
        </p:txBody>
      </p:sp>
      <p:sp>
        <p:nvSpPr>
          <p:cNvPr id="31" name="Text 17"/>
          <p:cNvSpPr/>
          <p:nvPr/>
        </p:nvSpPr>
        <p:spPr>
          <a:xfrm>
            <a:off x="6826829" y="6917782"/>
            <a:ext cx="620233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187" dirty="0" smtClean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Profitability Trend:</a:t>
            </a:r>
          </a:p>
        </p:txBody>
      </p:sp>
      <p:sp>
        <p:nvSpPr>
          <p:cNvPr id="32" name="Text 18"/>
          <p:cNvSpPr/>
          <p:nvPr/>
        </p:nvSpPr>
        <p:spPr>
          <a:xfrm>
            <a:off x="6826828" y="7376053"/>
            <a:ext cx="578938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buFont typeface="Arial" pitchFamily="34" charset="0"/>
              <a:buChar char="•"/>
            </a:pPr>
            <a:r>
              <a:rPr lang="en-GB" sz="1600" dirty="0" smtClean="0"/>
              <a:t>Profitable years until 2013 were followed by declining profitability.</a:t>
            </a:r>
          </a:p>
          <a:p>
            <a:pPr>
              <a:buFont typeface="Arial" pitchFamily="34" charset="0"/>
              <a:buChar char="•"/>
            </a:pPr>
            <a:r>
              <a:rPr lang="en-GB" sz="1600" dirty="0" smtClean="0"/>
              <a:t>Identifying reasons for this trend is critical for informed decision-making.</a:t>
            </a:r>
            <a:endParaRPr lang="en-GB" sz="1600" dirty="0"/>
          </a:p>
        </p:txBody>
      </p:sp>
      <p:pic>
        <p:nvPicPr>
          <p:cNvPr id="34" name="Picture 33" descr="975301.jfif"/>
          <p:cNvPicPr>
            <a:picLocks noChangeAspect="1"/>
          </p:cNvPicPr>
          <p:nvPr/>
        </p:nvPicPr>
        <p:blipFill>
          <a:blip r:embed="rId3"/>
          <a:srcRect l="26031" r="13811"/>
          <a:stretch>
            <a:fillRect/>
          </a:stretch>
        </p:blipFill>
        <p:spPr>
          <a:xfrm>
            <a:off x="0" y="0"/>
            <a:ext cx="5500819" cy="8229600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147484" y="147484"/>
            <a:ext cx="14315768" cy="79056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5" name="Picture 34" descr="22244_urtw.jpg"/>
          <p:cNvPicPr>
            <a:picLocks noChangeAspect="1"/>
          </p:cNvPicPr>
          <p:nvPr/>
        </p:nvPicPr>
        <p:blipFill>
          <a:blip r:embed="rId4"/>
          <a:srcRect l="18927" r="18644"/>
          <a:stretch>
            <a:fillRect/>
          </a:stretch>
        </p:blipFill>
        <p:spPr>
          <a:xfrm>
            <a:off x="13684277" y="7333414"/>
            <a:ext cx="660988" cy="639300"/>
          </a:xfrm>
          <a:prstGeom prst="diamond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007268"/>
            <a:ext cx="63322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Reducing Variable Costs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145982"/>
            <a:ext cx="5166122" cy="2079903"/>
          </a:xfrm>
          <a:prstGeom prst="roundRect">
            <a:avLst>
              <a:gd name="adj" fmla="val 6410"/>
            </a:avLst>
          </a:prstGeom>
          <a:solidFill>
            <a:srgbClr val="E7EDF9"/>
          </a:solidFill>
          <a:ln/>
        </p:spPr>
      </p:sp>
      <p:sp>
        <p:nvSpPr>
          <p:cNvPr id="6" name="Text 4"/>
          <p:cNvSpPr/>
          <p:nvPr/>
        </p:nvSpPr>
        <p:spPr>
          <a:xfrm>
            <a:off x="2260163" y="236815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Actor Training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0163" y="2937509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can invest in training programs and workshops to improve the skills of our actors, reducing the need to hire additional actors.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145982"/>
            <a:ext cx="5166122" cy="2079903"/>
          </a:xfrm>
          <a:prstGeom prst="roundRect">
            <a:avLst>
              <a:gd name="adj" fmla="val 6410"/>
            </a:avLst>
          </a:prstGeom>
          <a:solidFill>
            <a:srgbClr val="E7EDF9"/>
          </a:solidFill>
          <a:ln/>
        </p:spPr>
      </p:sp>
      <p:sp>
        <p:nvSpPr>
          <p:cNvPr id="9" name="Text 7"/>
          <p:cNvSpPr/>
          <p:nvPr/>
        </p:nvSpPr>
        <p:spPr>
          <a:xfrm>
            <a:off x="7648456" y="236815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Gamification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48456" y="2937509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can create incentive programs that encourage our actors to be more productive and efficient.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4448055"/>
            <a:ext cx="5166122" cy="2079903"/>
          </a:xfrm>
          <a:prstGeom prst="roundRect">
            <a:avLst>
              <a:gd name="adj" fmla="val 6410"/>
            </a:avLst>
          </a:prstGeom>
          <a:solidFill>
            <a:srgbClr val="E7EDF9"/>
          </a:solidFill>
          <a:ln/>
        </p:spPr>
      </p:sp>
      <p:sp>
        <p:nvSpPr>
          <p:cNvPr id="12" name="Text 10"/>
          <p:cNvSpPr/>
          <p:nvPr/>
        </p:nvSpPr>
        <p:spPr>
          <a:xfrm>
            <a:off x="2260163" y="4670226"/>
            <a:ext cx="2583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Venue Partnerships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60163" y="5239583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can partner with venues to negotiate long-term contracts, resulting in lower rent and more predictable costs.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448055"/>
            <a:ext cx="5166122" cy="2079903"/>
          </a:xfrm>
          <a:prstGeom prst="roundRect">
            <a:avLst>
              <a:gd name="adj" fmla="val 6410"/>
            </a:avLst>
          </a:prstGeom>
          <a:solidFill>
            <a:srgbClr val="E7EDF9"/>
          </a:solidFill>
          <a:ln/>
        </p:spPr>
      </p:sp>
      <p:sp>
        <p:nvSpPr>
          <p:cNvPr id="15" name="Text 13"/>
          <p:cNvSpPr/>
          <p:nvPr/>
        </p:nvSpPr>
        <p:spPr>
          <a:xfrm>
            <a:off x="7648456" y="467022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Seasonal Hires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48456" y="5239583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can hire seasonal actors who will work only during peak seasons, reducing our need for year-round full-time actors.</a:t>
            </a:r>
            <a:endParaRPr lang="en-US" sz="1750" dirty="0"/>
          </a:p>
        </p:txBody>
      </p:sp>
      <p:sp>
        <p:nvSpPr>
          <p:cNvPr id="18" name="Rectangle 17"/>
          <p:cNvSpPr/>
          <p:nvPr/>
        </p:nvSpPr>
        <p:spPr>
          <a:xfrm>
            <a:off x="147484" y="147484"/>
            <a:ext cx="14315768" cy="79056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9" name="Picture 18" descr="22244_urtw.jpg"/>
          <p:cNvPicPr>
            <a:picLocks noChangeAspect="1"/>
          </p:cNvPicPr>
          <p:nvPr/>
        </p:nvPicPr>
        <p:blipFill>
          <a:blip r:embed="rId3"/>
          <a:srcRect l="18927" r="18644"/>
          <a:stretch>
            <a:fillRect/>
          </a:stretch>
        </p:blipFill>
        <p:spPr>
          <a:xfrm>
            <a:off x="13684277" y="7333414"/>
            <a:ext cx="660988" cy="639300"/>
          </a:xfrm>
          <a:prstGeom prst="diamond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045368"/>
            <a:ext cx="85953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Exploring New Revenue Streams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184082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498657"/>
            <a:ext cx="2232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Corporate Events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068014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can partner with companies to host private shows for their clients, boosting revenue and expanding our reach.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184082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498776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Online Streaming Services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415319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can offer a virtual experience to reach audiences who cannot make it to the live event.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184082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498776"/>
            <a:ext cx="24765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Merchandise Sales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068133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can create and sell merchandise such as t-shirts and mugs to supplement our ticket sales.</a:t>
            </a:r>
            <a:endParaRPr lang="en-US" sz="1750" dirty="0"/>
          </a:p>
        </p:txBody>
      </p:sp>
      <p:sp>
        <p:nvSpPr>
          <p:cNvPr id="15" name="Rectangle 14"/>
          <p:cNvSpPr/>
          <p:nvPr/>
        </p:nvSpPr>
        <p:spPr>
          <a:xfrm>
            <a:off x="147484" y="147484"/>
            <a:ext cx="14315768" cy="79056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6" name="Picture 15" descr="22244_urtw.jpg"/>
          <p:cNvPicPr>
            <a:picLocks noChangeAspect="1"/>
          </p:cNvPicPr>
          <p:nvPr/>
        </p:nvPicPr>
        <p:blipFill>
          <a:blip r:embed="rId6"/>
          <a:srcRect l="18927" r="18644"/>
          <a:stretch>
            <a:fillRect/>
          </a:stretch>
        </p:blipFill>
        <p:spPr>
          <a:xfrm>
            <a:off x="13684277" y="7333414"/>
            <a:ext cx="660988" cy="639300"/>
          </a:xfrm>
          <a:prstGeom prst="diamond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041321"/>
            <a:ext cx="58521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Potential Partnerships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180034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49460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Hotel Chain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063966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can partner with hotel chains to offer packages that include hotel accommodations and tickets to our shows.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180034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4947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Theme Parks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064085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can partner with theme parks to create live shows that fit their themes, providing a unique experience to their visitors.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180034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494728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Food and Beverage Chains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411272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can partner with food and beverage chains to offer discounts to their customers, provided they also purchase tickets to our shows.</a:t>
            </a:r>
            <a:endParaRPr lang="en-US" sz="1750" dirty="0"/>
          </a:p>
        </p:txBody>
      </p:sp>
      <p:sp>
        <p:nvSpPr>
          <p:cNvPr id="15" name="Rectangle 14"/>
          <p:cNvSpPr/>
          <p:nvPr/>
        </p:nvSpPr>
        <p:spPr>
          <a:xfrm>
            <a:off x="147484" y="147484"/>
            <a:ext cx="14315768" cy="79056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6" name="Picture 15" descr="22244_urtw.jpg"/>
          <p:cNvPicPr>
            <a:picLocks noChangeAspect="1"/>
          </p:cNvPicPr>
          <p:nvPr/>
        </p:nvPicPr>
        <p:blipFill>
          <a:blip r:embed="rId6"/>
          <a:srcRect l="18927" r="18644"/>
          <a:stretch>
            <a:fillRect/>
          </a:stretch>
        </p:blipFill>
        <p:spPr>
          <a:xfrm>
            <a:off x="13684277" y="7333414"/>
            <a:ext cx="660988" cy="639300"/>
          </a:xfrm>
          <a:prstGeom prst="diamond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3"/>
          <p:cNvSpPr/>
          <p:nvPr/>
        </p:nvSpPr>
        <p:spPr>
          <a:xfrm>
            <a:off x="346844" y="176981"/>
            <a:ext cx="90068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Recommendations and Next Steps</a:t>
            </a:r>
            <a:endParaRPr lang="en-US" sz="4374" dirty="0"/>
          </a:p>
        </p:txBody>
      </p:sp>
      <p:sp>
        <p:nvSpPr>
          <p:cNvPr id="3" name="TextBox 2"/>
          <p:cNvSpPr txBox="1"/>
          <p:nvPr/>
        </p:nvSpPr>
        <p:spPr>
          <a:xfrm>
            <a:off x="1933174" y="989341"/>
            <a:ext cx="9743011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en-GB" sz="1600" b="1" dirty="0" smtClean="0"/>
              <a:t>Utilize machine learning and AI algorithms to analyze user preferences. 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Evaluate historical data and interactions to understand audience interests.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Develop personalized event recommendations for each city based on insights.</a:t>
            </a:r>
          </a:p>
          <a:p>
            <a:pPr marL="800100" lvl="1" indent="-342900">
              <a:buFont typeface="+mj-lt"/>
              <a:buAutoNum type="alphaLcParenR"/>
            </a:pPr>
            <a:endParaRPr lang="en-GB" sz="1600" b="1" dirty="0" smtClean="0"/>
          </a:p>
          <a:p>
            <a:pPr marL="342900" indent="-342900">
              <a:buFont typeface="+mj-lt"/>
              <a:buAutoNum type="arabicParenR"/>
            </a:pPr>
            <a:r>
              <a:rPr lang="en-GB" sz="1600" b="1" dirty="0" smtClean="0"/>
              <a:t>Strategic Expansion and Event Planning: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Prioritize quality over quantity in city and event expansion.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Plan events strategically for optimal revenue and attendee engagement.</a:t>
            </a:r>
          </a:p>
          <a:p>
            <a:pPr marL="800100" lvl="1" indent="-342900">
              <a:buFont typeface="+mj-lt"/>
              <a:buAutoNum type="alphaLcParenR"/>
            </a:pPr>
            <a:endParaRPr lang="en-GB" sz="1600" b="1" dirty="0" smtClean="0"/>
          </a:p>
          <a:p>
            <a:pPr marL="342900" indent="-342900">
              <a:buFont typeface="+mj-lt"/>
              <a:buAutoNum type="arabicParenR"/>
            </a:pPr>
            <a:r>
              <a:rPr lang="en-GB" sz="1600" b="1" dirty="0" smtClean="0"/>
              <a:t>Venue Cost Management for Stability: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Negotiate longer-term venue agreements to stabilize costs.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Ensure cost predictability for improved profitability.</a:t>
            </a:r>
          </a:p>
          <a:p>
            <a:pPr marL="800100" lvl="1" indent="-342900">
              <a:buFont typeface="+mj-lt"/>
              <a:buAutoNum type="alphaLcParenR"/>
            </a:pPr>
            <a:endParaRPr lang="en-GB" sz="1600" b="1" dirty="0" smtClean="0"/>
          </a:p>
          <a:p>
            <a:pPr marL="342900" indent="-342900">
              <a:buFont typeface="+mj-lt"/>
              <a:buAutoNum type="arabicParenR"/>
            </a:pPr>
            <a:r>
              <a:rPr lang="en-GB" sz="1600" b="1" dirty="0" smtClean="0"/>
              <a:t>Enhance Event Experience and Market Penetration: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Focus on high-quality, occasional events to create anticipation.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Invest in marketing and engagement for larger audience reach.</a:t>
            </a:r>
          </a:p>
          <a:p>
            <a:pPr marL="800100" lvl="1" indent="-342900">
              <a:buFont typeface="+mj-lt"/>
              <a:buAutoNum type="arabicParenR"/>
            </a:pPr>
            <a:endParaRPr lang="en-GB" sz="1600" b="1" dirty="0" smtClean="0"/>
          </a:p>
          <a:p>
            <a:pPr marL="342900" indent="-342900">
              <a:buFont typeface="+mj-lt"/>
              <a:buAutoNum type="arabicParenR"/>
            </a:pPr>
            <a:r>
              <a:rPr lang="en-GB" sz="1600" b="1" dirty="0" smtClean="0"/>
              <a:t>Monitor and Analyze Profitability Trends: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Continuously track profitability trends and adjust strategies.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Regularly review metrics for emerging insights.</a:t>
            </a:r>
          </a:p>
          <a:p>
            <a:pPr marL="800100" lvl="1" indent="-342900">
              <a:buFont typeface="+mj-lt"/>
              <a:buAutoNum type="arabicParenR"/>
            </a:pPr>
            <a:endParaRPr lang="en-GB" sz="1600" b="1" dirty="0" smtClean="0"/>
          </a:p>
          <a:p>
            <a:pPr marL="342900" indent="-342900">
              <a:buFont typeface="+mj-lt"/>
              <a:buAutoNum type="arabicParenR"/>
            </a:pPr>
            <a:r>
              <a:rPr lang="en-US" sz="1600" b="1" dirty="0" smtClean="0"/>
              <a:t>Collaboration and Partnerships: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Forge collaborations with artists, performers, and sponsors.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1600" dirty="0" smtClean="0"/>
              <a:t>Leverage partnerships for unique event experiences and revenue growth.</a:t>
            </a:r>
          </a:p>
          <a:p>
            <a:pPr marL="800100" lvl="1" indent="-342900">
              <a:buFont typeface="+mj-lt"/>
              <a:buAutoNum type="arabicParenR"/>
            </a:pPr>
            <a:endParaRPr lang="en-GB" dirty="0" smtClean="0"/>
          </a:p>
          <a:p>
            <a:endParaRPr lang="en-US" dirty="0"/>
          </a:p>
        </p:txBody>
      </p:sp>
      <p:sp>
        <p:nvSpPr>
          <p:cNvPr id="4" name="Text 9"/>
          <p:cNvSpPr/>
          <p:nvPr/>
        </p:nvSpPr>
        <p:spPr>
          <a:xfrm>
            <a:off x="474664" y="6910209"/>
            <a:ext cx="13745497" cy="12230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+mj-lt"/>
                <a:ea typeface="Roboto" pitchFamily="34" charset="-122"/>
                <a:cs typeface="Roboto" pitchFamily="34" charset="-120"/>
              </a:rPr>
              <a:t>Our recommendations include exploring new revenue streams, expanding our show offerings, reducing variable costs through training, </a:t>
            </a:r>
            <a:r>
              <a:rPr lang="en-US" sz="1400" dirty="0" err="1" smtClean="0">
                <a:solidFill>
                  <a:srgbClr val="15213F"/>
                </a:solidFill>
                <a:latin typeface="+mj-lt"/>
                <a:ea typeface="Roboto" pitchFamily="34" charset="-122"/>
                <a:cs typeface="Roboto" pitchFamily="34" charset="-120"/>
              </a:rPr>
              <a:t>gamification</a:t>
            </a:r>
            <a:r>
              <a:rPr lang="en-US" sz="1400" dirty="0" smtClean="0">
                <a:solidFill>
                  <a:srgbClr val="15213F"/>
                </a:solidFill>
                <a:latin typeface="+mj-lt"/>
                <a:ea typeface="Roboto" pitchFamily="34" charset="-122"/>
                <a:cs typeface="Roboto" pitchFamily="34" charset="-120"/>
              </a:rPr>
              <a:t> </a:t>
            </a:r>
            <a:r>
              <a:rPr lang="en-US" sz="1400" dirty="0">
                <a:solidFill>
                  <a:srgbClr val="15213F"/>
                </a:solidFill>
                <a:latin typeface="+mj-lt"/>
                <a:ea typeface="Roboto" pitchFamily="34" charset="-122"/>
                <a:cs typeface="Roboto" pitchFamily="34" charset="-120"/>
              </a:rPr>
              <a:t>and venue </a:t>
            </a:r>
            <a:r>
              <a:rPr lang="en-US" sz="1400" dirty="0" smtClean="0">
                <a:solidFill>
                  <a:srgbClr val="15213F"/>
                </a:solidFill>
                <a:latin typeface="+mj-lt"/>
                <a:ea typeface="Roboto" pitchFamily="34" charset="-122"/>
                <a:cs typeface="Roboto" pitchFamily="34" charset="-120"/>
              </a:rPr>
              <a:t>partnerships </a:t>
            </a:r>
            <a:r>
              <a:rPr lang="en-US" sz="1400" dirty="0">
                <a:solidFill>
                  <a:srgbClr val="15213F"/>
                </a:solidFill>
                <a:latin typeface="+mj-lt"/>
                <a:ea typeface="Roboto" pitchFamily="34" charset="-122"/>
                <a:cs typeface="Roboto" pitchFamily="34" charset="-120"/>
              </a:rPr>
              <a:t>and forming partnerships with hotels, theme </a:t>
            </a:r>
            <a:r>
              <a:rPr lang="en-US" sz="1400" dirty="0" smtClean="0">
                <a:solidFill>
                  <a:srgbClr val="15213F"/>
                </a:solidFill>
                <a:latin typeface="+mj-lt"/>
                <a:ea typeface="Roboto" pitchFamily="34" charset="-122"/>
                <a:cs typeface="Roboto" pitchFamily="34" charset="-120"/>
              </a:rPr>
              <a:t>parks </a:t>
            </a:r>
            <a:r>
              <a:rPr lang="en-US" sz="1400" dirty="0">
                <a:solidFill>
                  <a:srgbClr val="15213F"/>
                </a:solidFill>
                <a:latin typeface="+mj-lt"/>
                <a:ea typeface="Roboto" pitchFamily="34" charset="-122"/>
                <a:cs typeface="Roboto" pitchFamily="34" charset="-120"/>
              </a:rPr>
              <a:t>and food and beverage chains. Our next steps include analyzing data to optimize our financial model, creating a detailed plan for rolling out new offerings, identifying efficient training </a:t>
            </a:r>
            <a:r>
              <a:rPr lang="en-US" sz="1400" dirty="0" smtClean="0">
                <a:solidFill>
                  <a:srgbClr val="15213F"/>
                </a:solidFill>
                <a:latin typeface="+mj-lt"/>
                <a:ea typeface="Roboto" pitchFamily="34" charset="-122"/>
                <a:cs typeface="Roboto" pitchFamily="34" charset="-120"/>
              </a:rPr>
              <a:t>programs </a:t>
            </a:r>
            <a:r>
              <a:rPr lang="en-US" sz="1400" dirty="0">
                <a:solidFill>
                  <a:srgbClr val="15213F"/>
                </a:solidFill>
                <a:latin typeface="+mj-lt"/>
                <a:ea typeface="Roboto" pitchFamily="34" charset="-122"/>
                <a:cs typeface="Roboto" pitchFamily="34" charset="-120"/>
              </a:rPr>
              <a:t>and initiating the talk with potential partners.</a:t>
            </a:r>
            <a:endParaRPr lang="en-US" sz="1400" dirty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7484" y="147484"/>
            <a:ext cx="14315768" cy="7905690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6" name="Picture 5" descr="22244_urtw.jpg"/>
          <p:cNvPicPr>
            <a:picLocks noChangeAspect="1"/>
          </p:cNvPicPr>
          <p:nvPr/>
        </p:nvPicPr>
        <p:blipFill>
          <a:blip r:embed="rId2"/>
          <a:srcRect l="18927" r="18644"/>
          <a:stretch>
            <a:fillRect/>
          </a:stretch>
        </p:blipFill>
        <p:spPr>
          <a:xfrm>
            <a:off x="13684277" y="7333414"/>
            <a:ext cx="660988" cy="639300"/>
          </a:xfrm>
          <a:prstGeom prst="diamond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1026</Words>
  <Application>Microsoft Office PowerPoint</Application>
  <PresentationFormat>Custom</PresentationFormat>
  <Paragraphs>116</Paragraphs>
  <Slides>10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amith salehittal</cp:lastModifiedBy>
  <cp:revision>23</cp:revision>
  <dcterms:created xsi:type="dcterms:W3CDTF">2023-08-17T07:31:53Z</dcterms:created>
  <dcterms:modified xsi:type="dcterms:W3CDTF">2023-08-17T12:23:13Z</dcterms:modified>
</cp:coreProperties>
</file>